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armen\Desktop\NADDE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8"/>
            <a:ext cx="885698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800907" y="2967336"/>
            <a:ext cx="7542193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Inclusione:</a:t>
            </a:r>
          </a:p>
          <a:p>
            <a:pPr algn="ctr"/>
            <a:r>
              <a:rPr lang="it-IT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personalizzazione </a:t>
            </a:r>
          </a:p>
          <a:p>
            <a:pPr algn="ctr"/>
            <a:r>
              <a:rPr lang="it-IT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degli apprendimenti</a:t>
            </a:r>
          </a:p>
        </p:txBody>
      </p:sp>
    </p:spTree>
    <p:extLst>
      <p:ext uri="{BB962C8B-B14F-4D97-AF65-F5344CB8AC3E}">
        <p14:creationId xmlns:p14="http://schemas.microsoft.com/office/powerpoint/2010/main" val="34578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20000"/>
                </a:solidFill>
                <a:latin typeface="calibri"/>
              </a:rPr>
              <a:t>DIDATTICA INCLUSIVA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OBIETTIVO</a:t>
            </a:r>
            <a:r>
              <a:rPr lang="it-IT" dirty="0" smtClean="0"/>
              <a:t>: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0000"/>
                </a:solidFill>
                <a:latin typeface="calibri"/>
              </a:rPr>
              <a:t>far raggiungere a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TUTTI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gli alunni </a:t>
            </a:r>
            <a:endParaRPr lang="it-IT" dirty="0" smtClean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0000"/>
                </a:solidFill>
                <a:latin typeface="calibri"/>
              </a:rPr>
              <a:t>il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massimo grado possibile </a:t>
            </a:r>
            <a:endParaRPr lang="it-IT" dirty="0" smtClean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000000"/>
                </a:solidFill>
                <a:latin typeface="calibri"/>
              </a:rPr>
              <a:t>di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APPRENDIMENTO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e </a:t>
            </a:r>
            <a:endParaRPr lang="it-IT" dirty="0" smtClean="0">
              <a:solidFill>
                <a:srgbClr val="000000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rgbClr val="000000"/>
                </a:solidFill>
                <a:latin typeface="calibri"/>
              </a:rPr>
              <a:t>PARTECIPAZIONE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SOCIALE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,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000000"/>
                </a:solidFill>
                <a:latin typeface="calibri"/>
              </a:rPr>
              <a:t>valorizzando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le </a:t>
            </a:r>
            <a:r>
              <a:rPr lang="it-IT" b="1" dirty="0" smtClean="0">
                <a:solidFill>
                  <a:srgbClr val="000000"/>
                </a:solidFill>
                <a:latin typeface="calibri"/>
              </a:rPr>
              <a:t>DIFFERENZE</a:t>
            </a:r>
            <a:r>
              <a:rPr lang="it-IT" dirty="0" smtClean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rgbClr val="000000"/>
                </a:solidFill>
                <a:latin typeface="calibri"/>
              </a:rPr>
              <a:t>presenti </a:t>
            </a:r>
            <a:r>
              <a:rPr lang="it-IT" dirty="0">
                <a:solidFill>
                  <a:srgbClr val="000000"/>
                </a:solidFill>
                <a:latin typeface="calibri"/>
              </a:rPr>
              <a:t>nel gruppo classe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3915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20000"/>
                </a:solidFill>
                <a:latin typeface="calibri"/>
              </a:rPr>
              <a:t>Come promuovere l’inclusione in classe?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Dimensioni fondamentali:</a:t>
            </a:r>
          </a:p>
          <a:p>
            <a:r>
              <a:rPr lang="it-IT" dirty="0" smtClean="0"/>
              <a:t>l’ADATTAMENTO del contesto come </a:t>
            </a:r>
            <a:r>
              <a:rPr lang="it-IT" dirty="0"/>
              <a:t>strategia </a:t>
            </a:r>
            <a:r>
              <a:rPr lang="it-IT" dirty="0" smtClean="0"/>
              <a:t>inclusiva;</a:t>
            </a:r>
          </a:p>
          <a:p>
            <a:r>
              <a:rPr lang="it-IT" dirty="0" smtClean="0"/>
              <a:t>la </a:t>
            </a:r>
            <a:r>
              <a:rPr lang="it-IT" dirty="0"/>
              <a:t>risorsa </a:t>
            </a:r>
            <a:r>
              <a:rPr lang="it-IT" dirty="0" smtClean="0"/>
              <a:t>COMPAGNI </a:t>
            </a:r>
            <a:r>
              <a:rPr lang="it-IT" dirty="0"/>
              <a:t>di </a:t>
            </a:r>
            <a:r>
              <a:rPr lang="it-IT" dirty="0" smtClean="0"/>
              <a:t>classe;</a:t>
            </a:r>
          </a:p>
          <a:p>
            <a:r>
              <a:rPr lang="it-IT" dirty="0"/>
              <a:t>s</a:t>
            </a:r>
            <a:r>
              <a:rPr lang="it-IT" dirty="0" smtClean="0"/>
              <a:t>trategie </a:t>
            </a:r>
            <a:r>
              <a:rPr lang="it-IT" dirty="0"/>
              <a:t>logico-visive, mappe, schemi e aiuti </a:t>
            </a:r>
            <a:r>
              <a:rPr lang="it-IT" dirty="0" smtClean="0"/>
              <a:t>visivi</a:t>
            </a:r>
          </a:p>
          <a:p>
            <a:r>
              <a:rPr lang="it-IT" dirty="0" smtClean="0"/>
              <a:t>processi </a:t>
            </a:r>
            <a:r>
              <a:rPr lang="it-IT" dirty="0"/>
              <a:t>cognitivi e stili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33585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C20000"/>
                </a:solidFill>
                <a:latin typeface="calibri"/>
              </a:rPr>
              <a:t>Come promuovere l’inclusione in classe?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err="1" smtClean="0"/>
              <a:t>Metacognizione</a:t>
            </a:r>
            <a:r>
              <a:rPr lang="it-IT" sz="2800" dirty="0" smtClean="0"/>
              <a:t> </a:t>
            </a:r>
            <a:r>
              <a:rPr lang="it-IT" sz="2800" dirty="0"/>
              <a:t>e metodo di </a:t>
            </a:r>
            <a:r>
              <a:rPr lang="it-IT" sz="2800" dirty="0" smtClean="0"/>
              <a:t>studio;</a:t>
            </a:r>
          </a:p>
          <a:p>
            <a:r>
              <a:rPr lang="it-IT" sz="2800" dirty="0"/>
              <a:t>e</a:t>
            </a:r>
            <a:r>
              <a:rPr lang="it-IT" sz="2800" dirty="0" smtClean="0"/>
              <a:t>mozioni, motivazione e sfera affettiva;</a:t>
            </a:r>
          </a:p>
          <a:p>
            <a:r>
              <a:rPr lang="it-IT" sz="2800" dirty="0" smtClean="0"/>
              <a:t>valutazione </a:t>
            </a:r>
            <a:r>
              <a:rPr lang="it-IT" sz="2800" b="1" dirty="0" smtClean="0">
                <a:solidFill>
                  <a:srgbClr val="000000"/>
                </a:solidFill>
                <a:latin typeface="calibri"/>
              </a:rPr>
              <a:t>formativa</a:t>
            </a:r>
            <a:r>
              <a:rPr lang="it-IT" sz="2800" dirty="0">
                <a:solidFill>
                  <a:srgbClr val="000000"/>
                </a:solidFill>
                <a:latin typeface="calibri"/>
              </a:rPr>
              <a:t>, finalizzata al miglioramento dei processi di apprendimento e insegnamento. </a:t>
            </a:r>
            <a:endParaRPr lang="it-IT" sz="2800" dirty="0" smtClean="0">
              <a:solidFill>
                <a:srgbClr val="000000"/>
              </a:solidFill>
              <a:latin typeface="calibri"/>
            </a:endParaRPr>
          </a:p>
          <a:p>
            <a:r>
              <a:rPr lang="it-IT" sz="2800" dirty="0" smtClean="0">
                <a:solidFill>
                  <a:srgbClr val="000000"/>
                </a:solidFill>
                <a:latin typeface="calibri"/>
              </a:rPr>
              <a:t>verifica:</a:t>
            </a:r>
            <a:r>
              <a:rPr lang="it-IT" sz="28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it-IT" sz="2800" b="1" dirty="0" smtClean="0">
                <a:solidFill>
                  <a:srgbClr val="000000"/>
                </a:solidFill>
                <a:latin typeface="calibri"/>
              </a:rPr>
              <a:t>personalizzazione </a:t>
            </a:r>
            <a:r>
              <a:rPr lang="it-IT" sz="2800" dirty="0" smtClean="0">
                <a:solidFill>
                  <a:srgbClr val="000000"/>
                </a:solidFill>
                <a:latin typeface="calibri"/>
              </a:rPr>
              <a:t>nella </a:t>
            </a:r>
            <a:r>
              <a:rPr lang="it-IT" sz="2800" dirty="0">
                <a:solidFill>
                  <a:srgbClr val="000000"/>
                </a:solidFill>
                <a:latin typeface="calibri"/>
              </a:rPr>
              <a:t>formulazione delle richieste e nelle forme di elaborazione da parte dell’alunno. </a:t>
            </a:r>
            <a:endParaRPr lang="it-IT" sz="2800" dirty="0" smtClean="0">
              <a:solidFill>
                <a:srgbClr val="000000"/>
              </a:solidFill>
              <a:latin typeface="calibri"/>
            </a:endParaRPr>
          </a:p>
          <a:p>
            <a:r>
              <a:rPr lang="it-IT" sz="2800" dirty="0">
                <a:solidFill>
                  <a:srgbClr val="000000"/>
                </a:solidFill>
                <a:latin typeface="calibri"/>
              </a:rPr>
              <a:t>feedback: </a:t>
            </a:r>
            <a:r>
              <a:rPr lang="it-IT" sz="2800" dirty="0" smtClean="0">
                <a:solidFill>
                  <a:srgbClr val="000000"/>
                </a:solidFill>
                <a:latin typeface="calibri"/>
              </a:rPr>
              <a:t> continuo</a:t>
            </a:r>
            <a:r>
              <a:rPr lang="it-IT" sz="28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it-IT" sz="2800" dirty="0" smtClean="0">
                <a:solidFill>
                  <a:srgbClr val="000000"/>
                </a:solidFill>
                <a:latin typeface="calibri"/>
              </a:rPr>
              <a:t>formativo, </a:t>
            </a:r>
            <a:r>
              <a:rPr lang="it-IT" sz="2800" dirty="0">
                <a:solidFill>
                  <a:srgbClr val="000000"/>
                </a:solidFill>
                <a:latin typeface="calibri"/>
              </a:rPr>
              <a:t>motivante e non punitivo o censorio.</a:t>
            </a:r>
            <a:endParaRPr lang="it-IT" sz="2800" dirty="0" smtClean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709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35670"/>
          </a:xfrm>
        </p:spPr>
        <p:txBody>
          <a:bodyPr/>
          <a:lstStyle/>
          <a:p>
            <a:pPr algn="ctr"/>
            <a:r>
              <a:rPr lang="it-IT" dirty="0" smtClean="0"/>
              <a:t>ATTENZIONE: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124745"/>
            <a:ext cx="3008313" cy="500142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Il PDP è </a:t>
            </a:r>
            <a:r>
              <a:rPr lang="it-IT" b="1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in presenza di una diagnosi di Disturbo </a:t>
            </a:r>
            <a:r>
              <a:rPr lang="it-IT" dirty="0"/>
              <a:t>S</a:t>
            </a:r>
            <a:r>
              <a:rPr lang="it-IT" dirty="0" smtClean="0"/>
              <a:t>pecifico dell’Apprendimento e Disturbi Evolutivi Specifici: il documento va redatto entro 3 mesi dalla consegna della diagnosi;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prstClr val="black"/>
                </a:solidFill>
              </a:rPr>
              <a:t>Circolare MIUR sui BES n 8 </a:t>
            </a:r>
            <a:r>
              <a:rPr lang="it-IT" b="1" dirty="0" err="1">
                <a:solidFill>
                  <a:prstClr val="black"/>
                </a:solidFill>
              </a:rPr>
              <a:t>prot</a:t>
            </a:r>
            <a:r>
              <a:rPr lang="it-IT" b="1" dirty="0">
                <a:solidFill>
                  <a:prstClr val="black"/>
                </a:solidFill>
              </a:rPr>
              <a:t>. 561 del 6 marzo 2013</a:t>
            </a:r>
            <a:r>
              <a:rPr lang="it-IT" dirty="0">
                <a:solidFill>
                  <a:prstClr val="black"/>
                </a:solidFill>
              </a:rPr>
              <a:t>: se </a:t>
            </a:r>
            <a:r>
              <a:rPr lang="it-IT" dirty="0" smtClean="0">
                <a:solidFill>
                  <a:prstClr val="black"/>
                </a:solidFill>
              </a:rPr>
              <a:t>gli alunni </a:t>
            </a:r>
            <a:r>
              <a:rPr lang="it-IT" dirty="0">
                <a:solidFill>
                  <a:prstClr val="black"/>
                </a:solidFill>
              </a:rPr>
              <a:t>sono in attesa di certificazione di DSA la scuola deve prendere provvedimenti </a:t>
            </a:r>
            <a:r>
              <a:rPr lang="it-IT" dirty="0" smtClean="0">
                <a:solidFill>
                  <a:prstClr val="black"/>
                </a:solidFill>
              </a:rPr>
              <a:t>e redigere il PDP come </a:t>
            </a:r>
            <a:r>
              <a:rPr lang="it-IT" dirty="0">
                <a:solidFill>
                  <a:prstClr val="black"/>
                </a:solidFill>
              </a:rPr>
              <a:t>se già avesse la diagnosi;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smtClean="0"/>
              <a:t>Il PDP è a discrezione del consiglio di classe in caso di rilevazione di difficoltà momentanee di apprendimento, svantaggio socio-culturale o con alunni stranieri, </a:t>
            </a:r>
            <a:r>
              <a:rPr lang="it-IT" b="1" dirty="0"/>
              <a:t>MA deve motivare per iscritto la sua decisione di fronte ad una richiesta dei </a:t>
            </a:r>
            <a:r>
              <a:rPr lang="it-IT" b="1" dirty="0" smtClean="0"/>
              <a:t>genitori.  </a:t>
            </a:r>
            <a:r>
              <a:rPr lang="it-IT" dirty="0" smtClean="0"/>
              <a:t>In caso di svantaggio linguistico e/o socio-culturale, il PDP può essere compilato in qualsiasi momento dell’anno</a:t>
            </a:r>
            <a:r>
              <a:rPr lang="it-IT" dirty="0"/>
              <a:t> </a:t>
            </a:r>
            <a:r>
              <a:rPr lang="it-IT" dirty="0" smtClean="0"/>
              <a:t>(Nota Ministeriale MIUR del 22/11/2013, n. 2363).  Anche in assenza di PDP, il team docente è tenuto in ogni caso ad attuare strategie didattiche  inclusive per far fronte ad uno specifico bisogno educativo.</a:t>
            </a: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3050"/>
            <a:ext cx="4392488" cy="631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2"/>
          </a:xfrm>
        </p:spPr>
        <p:txBody>
          <a:bodyPr/>
          <a:lstStyle/>
          <a:p>
            <a:r>
              <a:rPr lang="it-IT" dirty="0" smtClean="0"/>
              <a:t>VALE SEMPRE UNA REGOLA: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7056784" cy="3744416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La rilevazione 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PRECOCE</a:t>
            </a:r>
            <a:r>
              <a:rPr lang="it-IT" dirty="0" smtClean="0">
                <a:solidFill>
                  <a:schemeClr val="tx1"/>
                </a:solidFill>
              </a:rPr>
              <a:t> e </a:t>
            </a:r>
            <a:r>
              <a:rPr lang="it-IT" b="1" dirty="0" smtClean="0">
                <a:solidFill>
                  <a:schemeClr val="tx1"/>
                </a:solidFill>
              </a:rPr>
              <a:t>TEMPESTIVA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delle difficoltà di apprendimento in vista dell’efficacia dell’azione didattica e del successo formativo!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4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</TotalTime>
  <Words>298</Words>
  <Application>Microsoft Office PowerPoint</Application>
  <PresentationFormat>Presentazione su schermo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DIDATTICA INCLUSIVA</vt:lpstr>
      <vt:lpstr>Come promuovere l’inclusione in classe? </vt:lpstr>
      <vt:lpstr>Come promuovere l’inclusione in classe? </vt:lpstr>
      <vt:lpstr>ATTENZIONE:</vt:lpstr>
      <vt:lpstr>VALE SEMPRE UNA REGOLA: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Carmen</dc:creator>
  <cp:lastModifiedBy>Carmen</cp:lastModifiedBy>
  <cp:revision>11</cp:revision>
  <dcterms:created xsi:type="dcterms:W3CDTF">2016-09-05T21:02:35Z</dcterms:created>
  <dcterms:modified xsi:type="dcterms:W3CDTF">2016-09-08T16:03:17Z</dcterms:modified>
</cp:coreProperties>
</file>